
<file path=[Content_Types].xml><?xml version="1.0" encoding="utf-8"?>
<Types xmlns="http://schemas.openxmlformats.org/package/2006/content-types">
  <Default Extension="bin" ContentType="application/vnd.ms-office.activeX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activeX/activeX14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sldIdLst>
    <p:sldId id="257" r:id="rId2"/>
    <p:sldId id="304" r:id="rId3"/>
    <p:sldId id="319" r:id="rId4"/>
    <p:sldId id="327" r:id="rId5"/>
    <p:sldId id="262" r:id="rId6"/>
    <p:sldId id="306" r:id="rId7"/>
    <p:sldId id="316" r:id="rId8"/>
    <p:sldId id="311" r:id="rId9"/>
    <p:sldId id="310" r:id="rId10"/>
    <p:sldId id="264" r:id="rId11"/>
    <p:sldId id="265" r:id="rId12"/>
    <p:sldId id="321" r:id="rId13"/>
    <p:sldId id="322" r:id="rId14"/>
    <p:sldId id="324" r:id="rId15"/>
    <p:sldId id="323" r:id="rId16"/>
    <p:sldId id="293" r:id="rId17"/>
    <p:sldId id="300" r:id="rId18"/>
    <p:sldId id="325" r:id="rId19"/>
    <p:sldId id="273" r:id="rId20"/>
    <p:sldId id="274" r:id="rId21"/>
    <p:sldId id="275" r:id="rId22"/>
    <p:sldId id="301" r:id="rId23"/>
    <p:sldId id="312" r:id="rId24"/>
    <p:sldId id="317" r:id="rId25"/>
    <p:sldId id="318" r:id="rId26"/>
    <p:sldId id="295" r:id="rId27"/>
    <p:sldId id="326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4" r:id="rId41"/>
    <p:sldId id="345" r:id="rId42"/>
    <p:sldId id="346" r:id="rId43"/>
    <p:sldId id="347" r:id="rId44"/>
    <p:sldId id="348" r:id="rId45"/>
    <p:sldId id="350" r:id="rId46"/>
    <p:sldId id="354" r:id="rId47"/>
    <p:sldId id="355" r:id="rId48"/>
    <p:sldId id="356" r:id="rId49"/>
    <p:sldId id="357" r:id="rId50"/>
    <p:sldId id="352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20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3846D-6118-4868-AFA5-53C02D9FA650}" type="datetimeFigureOut">
              <a:rPr lang="zh-CN" altLang="en-US" smtClean="0"/>
              <a:t>2016/10/4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C5049-0687-4A4A-B5C1-F6DFE5CAEA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32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AA3E8-72FF-422F-AEB7-705EBF40D6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332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50E5E-420E-4B28-AB2E-1C85E4EEB8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663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AE8B453-BC06-4C0D-A874-4AF89DEDBE4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wmf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8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9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0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3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6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4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2825812" y="1484784"/>
            <a:ext cx="3708400" cy="77981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三、叶 片 泵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EAA3E8-72FF-422F-AEB7-705EBF40D603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331640" y="2924944"/>
            <a:ext cx="66967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叶片泵由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定子、转子、叶片组成。转子转动时，借助定子制约，使转子槽中径向滑动的叶片产生往复运动而工作的液压泵。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09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5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idx="1"/>
          </p:nvPr>
        </p:nvSpPr>
        <p:spPr>
          <a:xfrm>
            <a:off x="1313351" y="1556792"/>
            <a:ext cx="6552728" cy="8382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）双作用叶片泵工作原理</a:t>
            </a:r>
            <a:endParaRPr lang="zh-CN" altLang="en-US" sz="1700" b="1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13351" y="2780928"/>
            <a:ext cx="653443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双作用叶片泵是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容积式泵。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它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具备了容积可周期性变化的密封工作腔，同时它还具备了配油装置，可以自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吸特点。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12</a:t>
            </a:fld>
            <a:endParaRPr lang="zh-CN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229" name="ShockwaveFlash1" r:id="rId2" imgW="9139320" imgH="6858000"/>
        </mc:Choice>
        <mc:Fallback>
          <p:control name="ShockwaveFlash1" r:id="rId2" imgW="9139320" imgH="6858000">
            <p:pic>
              <p:nvPicPr>
                <p:cNvPr id="4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74" y="0"/>
                  <a:ext cx="9138926" cy="6858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370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216008" cy="105273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lvl="0" indent="-342900" algn="ctr">
              <a:buSzPct val="85000"/>
            </a:pPr>
            <a:endParaRPr lang="en-US" altLang="zh-CN" sz="1600" b="1" dirty="0" smtClean="0">
              <a:solidFill>
                <a:prstClr val="black"/>
              </a:solidFill>
              <a:latin typeface="宋体"/>
            </a:endParaRPr>
          </a:p>
          <a:p>
            <a:pPr lvl="0" indent="-342900" algn="ctr">
              <a:buSzPct val="85000"/>
            </a:pPr>
            <a:r>
              <a:rPr lang="zh-CN" altLang="en-US" sz="2800" b="1" dirty="0" smtClean="0">
                <a:solidFill>
                  <a:prstClr val="black"/>
                </a:solidFill>
                <a:latin typeface="宋体"/>
              </a:rPr>
              <a:t>① 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容积可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周期性变化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密封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工作腔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Picture 4" descr="ypump_11"/>
          <p:cNvPicPr>
            <a:picLocks noChangeAspect="1" noChangeArrowheads="1"/>
          </p:cNvPicPr>
          <p:nvPr/>
        </p:nvPicPr>
        <p:blipFill>
          <a:blip r:embed="rId4">
            <a:lum bright="-1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70896" y="1606119"/>
            <a:ext cx="2517528" cy="31029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51520" y="4878197"/>
            <a:ext cx="4158954" cy="1916832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SzPct val="85000"/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a.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密封工作腔：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当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转子转动时，叶片在离心力和根部压力油的作用下，在转子槽内向外移动而压向定子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内表面形成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若干个密封空间。</a:t>
            </a:r>
          </a:p>
        </p:txBody>
      </p:sp>
      <p:sp>
        <p:nvSpPr>
          <p:cNvPr id="8" name="矩形 7"/>
          <p:cNvSpPr/>
          <p:nvPr/>
        </p:nvSpPr>
        <p:spPr>
          <a:xfrm>
            <a:off x="4608004" y="4841758"/>
            <a:ext cx="4535996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ct val="85000"/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b.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容积周期性变化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：双作用叶片泵的转子和定子是同心的，定子内表面是由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八段曲线组成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，使得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叶片间密封容积在一转过程中产生两次周期性的变化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253" name="ShockwaveFlash1" r:id="rId2" imgW="3745080" imgH="2470320"/>
        </mc:Choice>
        <mc:Fallback>
          <p:control name="ShockwaveFlash1" r:id="rId2" imgW="3745080" imgH="2470320">
            <p:pic>
              <p:nvPicPr>
                <p:cNvPr id="4" name="ShockwaveFlash1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1600" y="1988840"/>
                  <a:ext cx="3744416" cy="2470983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0366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547004" y="4887"/>
            <a:ext cx="1596996" cy="68738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85000"/>
              <a:defRPr/>
            </a:pPr>
            <a:endParaRPr lang="en-US" altLang="zh-CN" sz="2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0000"/>
              </a:lnSpc>
              <a:spcAft>
                <a:spcPts val="1500"/>
              </a:spcAft>
              <a:buSzPct val="85000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吸油</a:t>
            </a:r>
            <a:endParaRPr lang="en-US" altLang="zh-CN" sz="2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  <a:buSzPct val="85000"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从短圆弧经过渡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曲线运动到长圆弧时，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叶片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逐渐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外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伸，密封空间的容积增大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吸入</a:t>
            </a:r>
            <a:r>
              <a:rPr lang="zh-CN" altLang="en-US" sz="24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油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液，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有两个对称的吸油口。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1276" name="ShockwaveFlash1" r:id="rId2" imgW="7542360" imgH="6858000"/>
        </mc:Choice>
        <mc:Fallback>
          <p:control name="ShockwaveFlash1" r:id="rId2" imgW="7542360" imgH="6858000">
            <p:pic>
              <p:nvPicPr>
                <p:cNvPr id="4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74" y="0"/>
                  <a:ext cx="7541930" cy="6858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006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583" y="-51280"/>
            <a:ext cx="1596996" cy="68080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zh-CN" sz="2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压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油</a:t>
            </a:r>
            <a:endParaRPr lang="zh-CN" altLang="en-US" sz="2400" dirty="0"/>
          </a:p>
          <a:p>
            <a:pPr>
              <a:lnSpc>
                <a:spcPct val="120000"/>
              </a:lnSpc>
            </a:pP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从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长圆弧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经过渡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曲线运动到短圆弧时，叶片被定子内壁逐渐压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进叶片槽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内，密封空间的容积变小，将</a:t>
            </a:r>
            <a:r>
              <a:rPr lang="zh-CN" altLang="en-US" sz="20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油液压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出，</a:t>
            </a:r>
            <a:r>
              <a:rPr lang="zh-CN" altLang="en-US" sz="20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有两个对称的压油口。</a:t>
            </a:r>
            <a:endParaRPr lang="en-US" altLang="zh-CN" sz="2000" b="1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sz="2000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2300" name="ShockwaveFlash1" r:id="rId2" imgW="7531200" imgH="6858000"/>
        </mc:Choice>
        <mc:Fallback>
          <p:control name="ShockwaveFlash1" r:id="rId2" imgW="7531200" imgH="6858000">
            <p:pic>
              <p:nvPicPr>
                <p:cNvPr id="4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12579" y="0"/>
                  <a:ext cx="7531421" cy="6858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301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674" y="5866877"/>
            <a:ext cx="9144000" cy="9787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它有两个吸油窗口和压油窗口，窗口之间为封油区，通常应使封油区对应的中心角大于或等于两个叶片之间的夹角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105273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lvl="0" indent="-342900" algn="ctr">
              <a:buSzPct val="85000"/>
            </a:pPr>
            <a:endParaRPr lang="en-US" altLang="zh-CN" sz="1600" b="1" dirty="0" smtClean="0">
              <a:solidFill>
                <a:prstClr val="black"/>
              </a:solidFill>
              <a:latin typeface="宋体"/>
            </a:endParaRPr>
          </a:p>
          <a:p>
            <a:pPr indent="-342900" algn="ctr">
              <a:buSzPct val="85000"/>
            </a:pPr>
            <a:r>
              <a:rPr lang="zh-CN" altLang="en-US" sz="2800" b="1" dirty="0" smtClean="0">
                <a:solidFill>
                  <a:prstClr val="black"/>
                </a:solidFill>
                <a:latin typeface="宋体"/>
              </a:rPr>
              <a:t>② 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具备配油装置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 indent="-342900" algn="ctr">
              <a:buSzPct val="85000"/>
            </a:pP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123" name="Picture 3" descr="C:\Users\wangqiang\Desktop\12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46" y="1589055"/>
            <a:ext cx="4685715" cy="39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1907704" y="2101498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压油窗口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67017" y="1404389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封油区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63498" y="1916832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吸油窗口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1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310" y="5896416"/>
            <a:ext cx="9133689" cy="9787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当叶片从短圆弧运动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到长圆弧时，叶片外伸，密封空间的容积增大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，形成真空，要</a:t>
            </a:r>
            <a:r>
              <a:rPr lang="zh-CN" altLang="en-US" sz="24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吸入油液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pic>
        <p:nvPicPr>
          <p:cNvPr id="8" name="Picture 4" descr="ypump_11"/>
          <p:cNvPicPr>
            <a:picLocks noChangeAspect="1" noChangeArrowheads="1"/>
          </p:cNvPicPr>
          <p:nvPr/>
        </p:nvPicPr>
        <p:blipFill>
          <a:blip r:embed="rId2">
            <a:lum bright="-1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79706" y="1916832"/>
            <a:ext cx="2381986" cy="29966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9144000" cy="105273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lvl="0" indent="-342900" algn="ctr">
              <a:buSzPct val="85000"/>
            </a:pPr>
            <a:endParaRPr lang="en-US" altLang="zh-CN" sz="1600" b="1" dirty="0" smtClean="0">
              <a:solidFill>
                <a:prstClr val="black"/>
              </a:solidFill>
              <a:latin typeface="宋体"/>
            </a:endParaRPr>
          </a:p>
          <a:p>
            <a:pPr indent="-342900" algn="ctr">
              <a:buSzPct val="85000"/>
            </a:pPr>
            <a:r>
              <a:rPr lang="zh-CN" altLang="en-US" sz="2800" b="1" dirty="0" smtClean="0">
                <a:latin typeface="宋体"/>
              </a:rPr>
              <a:t>③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具备自吸能力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  <a:p>
            <a:pPr indent="-342900" algn="ctr">
              <a:buSzPct val="85000"/>
            </a:pP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 indent="-342900" algn="ctr">
              <a:buSzPct val="85000"/>
            </a:pP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" name="Picture 3" descr="C:\Users\wangqiang\Desktop\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78" y="1580986"/>
            <a:ext cx="4685715" cy="39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H="1">
            <a:off x="3960670" y="1916832"/>
            <a:ext cx="538370" cy="33737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899592" y="4713395"/>
            <a:ext cx="394449" cy="42261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68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5583805"/>
            <a:ext cx="9141881" cy="12741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双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作用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叶片泵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有两个吸油口和两个压油腔，并且各自的中心夹角是对称的，转子每转一周，完成两次吸油和压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油过程（双作用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），吸、压油腔配油盘均沿轴心线对称布置，径向液压作用力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相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平衡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3324" name="ShockwaveFlash1" r:id="rId2" imgW="9144000" imgH="5446800"/>
        </mc:Choice>
        <mc:Fallback>
          <p:control name="ShockwaveFlash1" r:id="rId2" imgW="9144000" imgH="5446800">
            <p:pic>
              <p:nvPicPr>
                <p:cNvPr id="4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9144000" cy="544728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5722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idx="1"/>
          </p:nvPr>
        </p:nvSpPr>
        <p:spPr>
          <a:xfrm>
            <a:off x="727983" y="1652360"/>
            <a:ext cx="7772400" cy="762000"/>
          </a:xfrm>
        </p:spPr>
        <p:txBody>
          <a:bodyPr>
            <a:normAutofit/>
          </a:bodyPr>
          <a:lstStyle/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）双作用叶片泵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排量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计算</a:t>
            </a:r>
            <a:endParaRPr lang="zh-CN" altLang="en-US" sz="2800" b="1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731598" y="4665662"/>
            <a:ext cx="7772400" cy="138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b="1" i="1" dirty="0">
                <a:latin typeface="楷体" pitchFamily="49" charset="-122"/>
                <a:ea typeface="楷体" pitchFamily="49" charset="-122"/>
              </a:rPr>
              <a:t>R: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长半径圆弧半径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       </a:t>
            </a:r>
            <a:r>
              <a:rPr lang="en-US" altLang="zh-CN" b="1" i="1" dirty="0">
                <a:latin typeface="楷体" pitchFamily="49" charset="-122"/>
                <a:ea typeface="楷体" pitchFamily="49" charset="-122"/>
              </a:rPr>
              <a:t>r: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短半径圆弧半径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 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b="1" i="1" dirty="0">
                <a:latin typeface="楷体" pitchFamily="49" charset="-122"/>
                <a:ea typeface="楷体" pitchFamily="49" charset="-122"/>
              </a:rPr>
              <a:t>z: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叶片数   </a:t>
            </a:r>
            <a:r>
              <a:rPr lang="zh-CN" altLang="en-US" b="1" i="1" dirty="0">
                <a:latin typeface="楷体" pitchFamily="49" charset="-122"/>
                <a:ea typeface="楷体" pitchFamily="49" charset="-122"/>
              </a:rPr>
              <a:t>            </a:t>
            </a:r>
            <a:r>
              <a:rPr lang="en-US" altLang="zh-CN" b="1" i="1" dirty="0">
                <a:latin typeface="楷体" pitchFamily="49" charset="-122"/>
                <a:ea typeface="楷体" pitchFamily="49" charset="-122"/>
              </a:rPr>
              <a:t>b: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叶片厚度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b="1" i="1" dirty="0">
                <a:latin typeface="楷体" pitchFamily="49" charset="-122"/>
                <a:ea typeface="楷体" pitchFamily="49" charset="-122"/>
              </a:rPr>
              <a:t>θ: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叶片倾角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            </a:t>
            </a:r>
            <a:r>
              <a:rPr lang="en-US" altLang="zh-CN" b="1" i="1" dirty="0">
                <a:latin typeface="楷体" pitchFamily="49" charset="-122"/>
                <a:ea typeface="楷体" pitchFamily="49" charset="-122"/>
              </a:rPr>
              <a:t>B: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叶片宽度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943894"/>
              </p:ext>
            </p:extLst>
          </p:nvPr>
        </p:nvGraphicFramePr>
        <p:xfrm>
          <a:off x="1115616" y="3068960"/>
          <a:ext cx="4823269" cy="75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公式" r:id="rId3" imgW="2654280" imgH="406080" progId="Equation.3">
                  <p:embed/>
                </p:oleObj>
              </mc:Choice>
              <mc:Fallback>
                <p:oleObj name="公式" r:id="rId3" imgW="2654280" imgH="4060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068960"/>
                        <a:ext cx="4823269" cy="75989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8" name="Picture 4" descr="ypump_11"/>
          <p:cNvPicPr>
            <a:picLocks noChangeAspect="1" noChangeArrowheads="1"/>
          </p:cNvPicPr>
          <p:nvPr/>
        </p:nvPicPr>
        <p:blipFill>
          <a:blip r:embed="rId5" cstate="print">
            <a:lum bright="-1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7229" y="2846684"/>
            <a:ext cx="2891741" cy="363795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638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3441973" y="5733256"/>
            <a:ext cx="3312368" cy="61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3016898" y="5157192"/>
            <a:ext cx="3240360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1760" y="1484784"/>
            <a:ext cx="3694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、叶片泵分类</a:t>
            </a:r>
            <a:endParaRPr lang="zh-CN" altLang="en-US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27524" y="2697856"/>
            <a:ext cx="6419107" cy="301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3500"/>
              </a:spcAft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叶片泵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根据各密封工作容积在转子旋转一周吸、排油液次数的不同，叶片泵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分为：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   </a:t>
            </a:r>
            <a:r>
              <a:rPr lang="en-US" altLang="zh-CN" sz="2400" b="1" dirty="0" smtClean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①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单作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用式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叶片泵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     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②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双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作用式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叶片泵</a:t>
            </a:r>
            <a:endParaRPr lang="zh-CN" altLang="en-US" sz="2400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EAA3E8-72FF-422F-AEB7-705EBF40D603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202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2492896"/>
            <a:ext cx="6746640" cy="3422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如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不考虑叶片厚度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，理论上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双作用定量叶片泵无流量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脉动。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但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实际上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叶片厚度所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占的工作空间并不起输送油作用，会造成一定的流量损失；并且大小圆弧也不能完全同心，泵的瞬时流量仍将出现微小的脉动，但其脉动率较其它形式的泵小得多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1760" y="1412776"/>
            <a:ext cx="3791423" cy="6376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2000"/>
              </a:spcAft>
              <a:defRPr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双作用叶片泵流量脉动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17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44208" y="1702581"/>
            <a:ext cx="2483768" cy="432426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经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理论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分析，双作用叶片泵的流量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脉动率在叶片数为</a:t>
            </a:r>
            <a:r>
              <a:rPr lang="en-US" alt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的倍数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且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大于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片时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最小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所以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双作用式叶片泵的叶片数一般都取偶数，</a:t>
            </a:r>
            <a:r>
              <a:rPr lang="en-US" alt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12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片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或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16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片。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2581"/>
            <a:ext cx="558062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47664" y="1503326"/>
            <a:ext cx="46487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85DFD0"/>
              </a:buClr>
              <a:buSzPct val="60000"/>
              <a:defRPr/>
            </a:pP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）双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作用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叶片泵的工作特点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3648" y="2636912"/>
            <a:ext cx="64087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Clr>
                <a:srgbClr val="85DFD0"/>
              </a:buClr>
              <a:buSzPct val="60000"/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　　① 由于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定子内表面采用了不等径的圆弧工作曲线，很好地保证了双作用叶片泵输出流量的均匀性，因而振动和噪声小，工作平稳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 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150000"/>
              </a:lnSpc>
              <a:buClr>
                <a:srgbClr val="85DFD0"/>
              </a:buClr>
              <a:buSzPct val="60000"/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双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作用叶片泵输出流量的品质稍低于螺杆泵，但优于其他所有的液压泵。</a:t>
            </a:r>
            <a:endParaRPr lang="en-US" altLang="zh-CN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5616" y="1628800"/>
            <a:ext cx="69573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500"/>
              </a:spcBef>
              <a:buClr>
                <a:srgbClr val="85DFD0"/>
              </a:buClr>
              <a:buSzPct val="60000"/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　　② 高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、低压腔各自成对地对称分布，转子受到的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径向力是平衡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的，轴承的工作寿命长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</a:t>
            </a:r>
            <a:endParaRPr lang="zh-CN" altLang="en-US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Picture 3" descr="C:\Users\wangqiang\Desktop\12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356992"/>
            <a:ext cx="3528392" cy="284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6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87624" y="1556792"/>
            <a:ext cx="6957356" cy="1860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  <a:buClr>
                <a:srgbClr val="85DFD0"/>
              </a:buClr>
              <a:buSzPct val="60000"/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　　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③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叶片顶部在定子表面滑动，产生磨损后可以自动补偿，可以长时间保持较高的容积效率。</a:t>
            </a:r>
            <a:endParaRPr lang="zh-CN" altLang="en-US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150000"/>
              </a:lnSpc>
              <a:spcBef>
                <a:spcPts val="1500"/>
              </a:spcBef>
              <a:buClr>
                <a:srgbClr val="85DFD0"/>
              </a:buClr>
              <a:buSzPct val="60000"/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</a:t>
            </a:r>
            <a:endParaRPr lang="zh-CN" altLang="en-US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3" descr="C:\Users\wangqiang\Desktop\12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71552"/>
            <a:ext cx="4248472" cy="342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6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9632" y="1628800"/>
            <a:ext cx="69127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rgbClr val="85DFD0"/>
              </a:buClr>
              <a:buSzPct val="60000"/>
              <a:defRPr/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　　</a:t>
            </a:r>
            <a:r>
              <a:rPr lang="en-US" altLang="zh-CN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④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叶片在转子槽中滑动的间隙只有</a:t>
            </a:r>
            <a:r>
              <a:rPr lang="en-US" altLang="zh-CN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0.01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～</a:t>
            </a:r>
            <a:r>
              <a:rPr lang="en-US" altLang="zh-CN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0.02 mm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，如果油液不经过很好的过滤，不仅会使叶片受到磨损，甚至可能导致叶片卡死，造成事故。所以对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油液的清洁度要求较高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</a:t>
            </a:r>
            <a:endParaRPr lang="zh-CN" altLang="en-US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3" descr="C:\Users\wangqiang\Desktop\12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81245"/>
            <a:ext cx="3168352" cy="255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02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10307"/>
              </p:ext>
            </p:extLst>
          </p:nvPr>
        </p:nvGraphicFramePr>
        <p:xfrm>
          <a:off x="0" y="0"/>
          <a:ext cx="9144000" cy="6813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0100"/>
                <a:gridCol w="2502487"/>
                <a:gridCol w="5901413"/>
              </a:tblGrid>
              <a:tr h="530275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楷体" pitchFamily="49" charset="-122"/>
                          <a:ea typeface="楷体" pitchFamily="49" charset="-122"/>
                        </a:rPr>
                        <a:t>双作用叶片泵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43204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流量可否改变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定量泵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489952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转子转动一周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完成两次吸、压油（双作用）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47856">
                <a:tc rowSpan="3">
                  <a:txBody>
                    <a:bodyPr/>
                    <a:lstStyle/>
                    <a:p>
                      <a:pPr algn="ctr"/>
                      <a:endParaRPr lang="en-US" altLang="zh-CN" sz="10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容</a:t>
                      </a:r>
                      <a:endParaRPr lang="en-US" altLang="zh-CN" sz="2400" b="1" dirty="0" smtClean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积</a:t>
                      </a:r>
                      <a:endParaRPr lang="en-US" altLang="zh-CN" sz="2400" b="1" dirty="0" smtClean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变</a:t>
                      </a:r>
                      <a:endParaRPr lang="en-US" altLang="zh-CN" sz="2400" b="1" dirty="0" smtClean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化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定、转子位置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定、转子同心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93224">
                <a:tc v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定子内表面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两段长径弧、两段短径弧</a:t>
                      </a:r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和四段过渡弧组成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76064">
                <a:tc v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叶片插在转子槽中可伸缩移动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49488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叶片数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偶数，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4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的倍数。一般取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12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或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16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片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叶片夹角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向转动方向前倾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10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～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14°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径向力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平衡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双作用叶片泵排量计算方法</a:t>
                      </a:r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697349">
                <a:tc gridSpan="3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8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双作用叶片泵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是平衡式、双作用式、定量泵，排量不可调节。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26</a:t>
            </a:fld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269485"/>
              </p:ext>
            </p:extLst>
          </p:nvPr>
        </p:nvGraphicFramePr>
        <p:xfrm>
          <a:off x="4211960" y="5157192"/>
          <a:ext cx="37846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3" imgW="2860200" imgH="495000" progId="Equation.3">
                  <p:embed/>
                </p:oleObj>
              </mc:Choice>
              <mc:Fallback>
                <p:oleObj name="Equation" r:id="rId3" imgW="2860200" imgH="4950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157192"/>
                        <a:ext cx="3784600" cy="6889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47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27</a:t>
            </a:fld>
            <a:endParaRPr lang="zh-CN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4348" name="ShockwaveFlash1" r:id="rId2" imgW="9144000" imgH="6858000"/>
        </mc:Choice>
        <mc:Fallback>
          <p:control name="ShockwaveFlash1" r:id="rId2" imgW="9144000" imgH="6858000">
            <p:pic>
              <p:nvPicPr>
                <p:cNvPr id="4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9144000" cy="6858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0403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idx="1"/>
          </p:nvPr>
        </p:nvSpPr>
        <p:spPr>
          <a:xfrm>
            <a:off x="1875681" y="1772816"/>
            <a:ext cx="5181600" cy="8382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、单作用叶片泵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573016"/>
            <a:ext cx="2381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5554846" cy="3489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331640" y="1087775"/>
            <a:ext cx="46085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ct val="85000"/>
              <a:defRPr/>
            </a:pP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）单作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用叶片泵结构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91680" y="6188271"/>
            <a:ext cx="6400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单作用叶片泵由定子、转子、叶片、端盖组成。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06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5913340"/>
            <a:ext cx="9144000" cy="95218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单作用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叶片泵</a:t>
            </a:r>
            <a:endParaRPr lang="en-US" altLang="zh-CN" sz="2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5000"/>
              </a:lnSpc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转子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旋转一周完成一次吸、排油液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7181" name="ShockwaveFlash1" r:id="rId2" imgW="9144000" imgH="5589720"/>
        </mc:Choice>
        <mc:Fallback>
          <p:control name="ShockwaveFlash1" r:id="rId2" imgW="9144000" imgH="5589720">
            <p:pic>
              <p:nvPicPr>
                <p:cNvPr id="3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9144000" cy="558924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07188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28005" y="0"/>
            <a:ext cx="9144000" cy="1484784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indent="-342900" algn="ctr">
              <a:lnSpc>
                <a:spcPct val="150000"/>
              </a:lnSpc>
              <a:spcBef>
                <a:spcPts val="0"/>
              </a:spcBef>
              <a:buSzPct val="85000"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单作用叶片泵结构特点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indent="-342900" algn="ctr">
              <a:spcBef>
                <a:spcPts val="1500"/>
              </a:spcBef>
              <a:buSzPct val="85000"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单作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用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叶片泵定子的内表面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为圆柱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形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Picture 2" descr="C:\Users\wangqiang\Desktop\单作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60" y="2034530"/>
            <a:ext cx="5978479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08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1772816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indent="-342900" algn="ctr">
              <a:lnSpc>
                <a:spcPct val="150000"/>
              </a:lnSpc>
              <a:spcBef>
                <a:spcPts val="0"/>
              </a:spcBef>
              <a:buSzPct val="85000"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单作用叶片泵结构特点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indent="-342900" algn="ctr">
              <a:lnSpc>
                <a:spcPct val="125000"/>
              </a:lnSpc>
              <a:buSzPct val="85000"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单作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用叶片泵定子与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转子不同心，偏心距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e</a:t>
            </a:r>
          </a:p>
          <a:p>
            <a:pPr indent="-342900" algn="ctr">
              <a:lnSpc>
                <a:spcPct val="125000"/>
              </a:lnSpc>
              <a:buSzPct val="85000"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单作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用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叶片泵泵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排量可调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变量泵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42" name="Picture 2" descr="C:\Users\wangqiang\Desktop\单作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2132856"/>
            <a:ext cx="5978479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0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76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idx="1"/>
          </p:nvPr>
        </p:nvSpPr>
        <p:spPr>
          <a:xfrm>
            <a:off x="1248283" y="1700808"/>
            <a:ext cx="6607423" cy="8382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）单作用叶片泵工作原理</a:t>
            </a:r>
            <a:endParaRPr lang="zh-CN" altLang="en-US" sz="1700" b="1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9632" y="3068960"/>
            <a:ext cx="668074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单作用叶片泵是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容积式泵。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它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具备了容积可周期性变化的密封工作腔，同时它还具备了配油装置，可以自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吸特点。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5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34</a:t>
            </a:fld>
            <a:endParaRPr lang="zh-CN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7414" name="ShockwaveFlash1" r:id="rId2" imgW="9132840" imgH="6850080"/>
        </mc:Choice>
        <mc:Fallback>
          <p:control name="ShockwaveFlash1" r:id="rId2" imgW="9132840" imgH="6850080">
            <p:pic>
              <p:nvPicPr>
                <p:cNvPr id="3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90" y="8092"/>
                  <a:ext cx="9133210" cy="684990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516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105273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lvl="0" indent="-342900" algn="ctr">
              <a:buSzPct val="85000"/>
            </a:pPr>
            <a:endParaRPr lang="en-US" altLang="zh-CN" sz="1600" b="1" dirty="0" smtClean="0">
              <a:solidFill>
                <a:prstClr val="black"/>
              </a:solidFill>
              <a:latin typeface="宋体"/>
            </a:endParaRPr>
          </a:p>
          <a:p>
            <a:pPr lvl="0" indent="-342900" algn="ctr">
              <a:buSzPct val="85000"/>
            </a:pPr>
            <a:r>
              <a:rPr lang="zh-CN" altLang="en-US" sz="2800" b="1" dirty="0" smtClean="0">
                <a:solidFill>
                  <a:prstClr val="black"/>
                </a:solidFill>
                <a:latin typeface="宋体"/>
              </a:rPr>
              <a:t>① 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容积可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周期性变化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密封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工作腔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512" y="5150153"/>
            <a:ext cx="4752528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a.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转子转动，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叶片在离心力的作用下，在转子槽内向外移动而压向定子内表面，由叶片、定子的内表面、转子的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外表面就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形成若干个</a:t>
            </a:r>
            <a:r>
              <a:rPr lang="zh-CN" altLang="en-US" sz="2000" b="1" u="sng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密封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空间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5220072" y="5157192"/>
            <a:ext cx="3774752" cy="164352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b.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定子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内表面为圆柱形，定子和转子不同心，偏心距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e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。转子转动，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其密封容积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有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周期性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变化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。改变偏心距可改变泵的排量。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8438" name="ShockwaveFlash1" r:id="rId2" imgW="4175280" imgH="3672000"/>
        </mc:Choice>
        <mc:Fallback>
          <p:control name="ShockwaveFlash1" r:id="rId2" imgW="4175280" imgH="3672000">
            <p:pic>
              <p:nvPicPr>
                <p:cNvPr id="3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83768" y="1412776"/>
                  <a:ext cx="4176464" cy="367240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9668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208473" y="-18352"/>
            <a:ext cx="1935527" cy="70357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SzPct val="85000"/>
              <a:defRPr/>
            </a:pPr>
            <a:endParaRPr lang="en-US" altLang="zh-CN" sz="16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0000"/>
              </a:lnSpc>
              <a:buSzPct val="85000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吸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油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在图的右下角，随着转子的转动，叶片逐渐伸出，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密封空间的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容积逐渐增大，形成真空，从泵的吸油口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吸入</a:t>
            </a:r>
            <a:r>
              <a:rPr lang="zh-CN" altLang="en-US" sz="24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油液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9462" name="ShockwaveFlash1" r:id="rId2" imgW="7197840" imgH="6850080"/>
        </mc:Choice>
        <mc:Fallback>
          <p:control name="ShockwaveFlash1" r:id="rId2" imgW="7197840" imgH="6850080">
            <p:pic>
              <p:nvPicPr>
                <p:cNvPr id="3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9" y="8092"/>
                  <a:ext cx="7197683" cy="684990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8703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907704" cy="69988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buSzPct val="85000"/>
              <a:defRPr/>
            </a:pPr>
            <a:endParaRPr lang="en-US" altLang="zh-CN" sz="1400" b="1" dirty="0" smtClean="0"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0000"/>
              </a:lnSpc>
              <a:buSzPct val="85000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压油</a:t>
            </a:r>
            <a:endParaRPr lang="en-US" altLang="zh-CN" sz="2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0000"/>
              </a:lnSpc>
              <a:buSzPct val="85000"/>
              <a:defRPr/>
            </a:pPr>
            <a:endParaRPr lang="zh-CN" altLang="en-US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在图的左上角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，随着转子的转动，叶片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被定子内壁逐渐压进槽内，密封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空间的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容积逐渐缩小，将油液从压油口压出。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486" name="ShockwaveFlash1" r:id="rId2" imgW="7205760" imgH="6850080"/>
        </mc:Choice>
        <mc:Fallback>
          <p:control name="ShockwaveFlash1" r:id="rId2" imgW="7205760" imgH="6850080">
            <p:pic>
              <p:nvPicPr>
                <p:cNvPr id="3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37982" y="8092"/>
                  <a:ext cx="7206018" cy="6849908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980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105273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lvl="0" indent="-342900" algn="ctr">
              <a:buSzPct val="85000"/>
            </a:pPr>
            <a:endParaRPr lang="en-US" altLang="zh-CN" sz="1600" b="1" dirty="0" smtClean="0">
              <a:solidFill>
                <a:prstClr val="black"/>
              </a:solidFill>
              <a:latin typeface="宋体"/>
            </a:endParaRPr>
          </a:p>
          <a:p>
            <a:pPr indent="-342900" algn="ctr">
              <a:buSzPct val="85000"/>
            </a:pPr>
            <a:r>
              <a:rPr lang="zh-CN" altLang="en-US" sz="2800" b="1" dirty="0" smtClean="0">
                <a:solidFill>
                  <a:prstClr val="black"/>
                </a:solidFill>
                <a:latin typeface="宋体"/>
              </a:rPr>
              <a:t>② 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具备配油装置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 indent="-342900" algn="ctr">
              <a:buSzPct val="85000"/>
            </a:pP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9" name="Picture 2" descr="C:\Users\wangqiang\Desktop\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29" y="1916832"/>
            <a:ext cx="4205742" cy="341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6131929" y="2694399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吸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油腔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11925" y="2699628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压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油腔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67017" y="1598349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封油区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5903918"/>
            <a:ext cx="9144000" cy="904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吸油腔和压油腔之间，有一段封油区，把吸油腔和压油腔隔开。转子每转一周，每个工作空间完成一次吸、排油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404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958850"/>
            <a:ext cx="9144000" cy="9048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在图的右下角，随着转子的转动，叶片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外伸，密封空间的容积增大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，形成真空，从吸油口</a:t>
            </a:r>
            <a:r>
              <a:rPr lang="zh-CN" altLang="en-US" sz="20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吸入</a:t>
            </a:r>
            <a:r>
              <a:rPr lang="zh-CN" altLang="en-US" sz="20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油液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6" name="Picture 2" descr="C:\Users\wangqiang\Desktop\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400" y="1541933"/>
            <a:ext cx="5055199" cy="410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105273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lvl="0" indent="-342900" algn="ctr">
              <a:buSzPct val="85000"/>
            </a:pPr>
            <a:endParaRPr lang="en-US" altLang="zh-CN" sz="1600" b="1" dirty="0" smtClean="0">
              <a:solidFill>
                <a:prstClr val="black"/>
              </a:solidFill>
              <a:latin typeface="宋体"/>
            </a:endParaRPr>
          </a:p>
          <a:p>
            <a:pPr indent="-342900" algn="ctr">
              <a:buSzPct val="85000"/>
            </a:pPr>
            <a:r>
              <a:rPr lang="zh-CN" altLang="en-US" sz="2800" b="1" dirty="0" smtClean="0">
                <a:latin typeface="宋体"/>
              </a:rPr>
              <a:t>③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具备自吸能力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  <a:p>
            <a:pPr indent="-342900" algn="ctr">
              <a:buSzPct val="85000"/>
            </a:pP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 indent="-342900" algn="ctr">
              <a:buSzPct val="85000"/>
            </a:pP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7099600" y="3670176"/>
            <a:ext cx="640752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82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74" y="5842337"/>
            <a:ext cx="9131739" cy="95218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双作用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叶片泵</a:t>
            </a:r>
            <a:endParaRPr lang="en-US" altLang="zh-CN" sz="2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5000"/>
              </a:lnSpc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转子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旋转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一周完成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两次吸、排油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液。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5371" name="ShockwaveFlash1" r:id="rId2" imgW="9139320" imgH="5516640"/>
        </mc:Choice>
        <mc:Fallback>
          <p:control name="ShockwaveFlash1" r:id="rId2" imgW="9139320" imgH="5516640">
            <p:pic>
              <p:nvPicPr>
                <p:cNvPr id="4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74" y="0"/>
                  <a:ext cx="9138926" cy="551723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9766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5148064" y="1694380"/>
            <a:ext cx="3096344" cy="4542931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定子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内表面曲线是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圆弧，转子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中心固定不动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，而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定子中心可相对于转子中心作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移动。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SzPct val="85000"/>
              <a:defRPr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两中心的偏心距可调节，通过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改变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偏心距大小和方向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可以</a:t>
            </a:r>
            <a:r>
              <a:rPr lang="zh-CN" altLang="en-US" sz="2400" b="1" u="sng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改变泵的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流量和吸</a:t>
            </a:r>
            <a:r>
              <a:rPr lang="zh-CN" altLang="en-US" sz="2400" b="1" u="sng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油、压油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方向。</a:t>
            </a:r>
            <a:endParaRPr lang="zh-CN" altLang="en-US" sz="2400" b="1" u="sng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6869" name="Picture 4" descr="D:\Document\教学\液压系统教学\图片\位图\2004\3-1-10.jpg"/>
          <p:cNvPicPr>
            <a:picLocks noChangeAspect="1" noChangeArrowheads="1"/>
          </p:cNvPicPr>
          <p:nvPr/>
        </p:nvPicPr>
        <p:blipFill>
          <a:blip r:embed="rId2">
            <a:lum bright="-18000" contras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12" y="1754840"/>
            <a:ext cx="3816424" cy="44824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SzPct val="85000"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单作用叶片泵的结构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特点之一</a:t>
            </a:r>
            <a:endParaRPr lang="zh-CN" altLang="en-US" sz="32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C50E5E-420E-4B28-AB2E-1C85E4EEB80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600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60032" y="1881508"/>
            <a:ext cx="3816424" cy="45981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1" dirty="0">
                <a:latin typeface="+mn-ea"/>
                <a:ea typeface="+mn-ea"/>
              </a:rPr>
              <a:t>   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在吸油区叶片底部通低压油，在压油区叶片底部通压力油，因此叶片的顶部和底部液压力始终平衡，叶片只能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靠离心力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紧贴定子内表面上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为了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使叶片容易甩出叶片槽，叶片的倾斜方向常做成与转动方向相反的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后倾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" name="Picture 4" descr="D:\Document\教学\液压系统教学\图片\位图\2004\3-1-10.jpg"/>
          <p:cNvPicPr>
            <a:picLocks noChangeAspect="1" noChangeArrowheads="1"/>
          </p:cNvPicPr>
          <p:nvPr/>
        </p:nvPicPr>
        <p:blipFill>
          <a:blip r:embed="rId2">
            <a:lum bright="-18000" contras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8" y="1565006"/>
            <a:ext cx="4139952" cy="488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SzPct val="85000"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单作用叶片泵的结构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特点之二</a:t>
            </a:r>
            <a:endParaRPr lang="zh-CN" altLang="en-US" sz="32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16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88674" y="2448192"/>
            <a:ext cx="1736126" cy="31947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b="1" dirty="0">
                <a:latin typeface="+mn-ea"/>
                <a:ea typeface="+mn-ea"/>
              </a:rPr>
              <a:t>    </a:t>
            </a:r>
            <a:r>
              <a:rPr lang="zh-CN" altLang="en-US" b="1" dirty="0" smtClean="0">
                <a:latin typeface="+mn-ea"/>
                <a:ea typeface="+mn-ea"/>
              </a:rPr>
              <a:t>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转子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上的径向液压力不平衡，轴承负荷较大，使泵工作压力的提高受到限制。</a:t>
            </a:r>
          </a:p>
        </p:txBody>
      </p:sp>
      <p:pic>
        <p:nvPicPr>
          <p:cNvPr id="4" name="Picture 4" descr="D:\Document\教学\液压系统教学\图片\位图\2004\3-1-10.jpg"/>
          <p:cNvPicPr>
            <a:picLocks noChangeAspect="1" noChangeArrowheads="1"/>
          </p:cNvPicPr>
          <p:nvPr/>
        </p:nvPicPr>
        <p:blipFill>
          <a:blip r:embed="rId2">
            <a:lum bright="-18000" contras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36812"/>
            <a:ext cx="3869070" cy="441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spcBef>
                <a:spcPct val="20000"/>
              </a:spcBef>
              <a:buSzPct val="85000"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单作用叶片泵的结构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特点之三</a:t>
            </a:r>
            <a:endParaRPr lang="zh-CN" altLang="en-US" sz="32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6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31640" y="1793776"/>
            <a:ext cx="7239000" cy="762000"/>
          </a:xfrm>
          <a:extLst>
            <a:ext uri="{91240B29-F687-4F45-9708-019B960494DF}">
              <a14:hiddenLine xmlns:a14="http://schemas.microsoft.com/office/drawing/2010/main" w="38100" cmpd="dbl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lvl="1">
              <a:buFontTx/>
              <a:buNone/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）单作用叶片泵的排量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计算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456036"/>
              </p:ext>
            </p:extLst>
          </p:nvPr>
        </p:nvGraphicFramePr>
        <p:xfrm>
          <a:off x="2884377" y="3013292"/>
          <a:ext cx="25812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公式" r:id="rId3" imgW="685935" imgH="142943" progId="Equation.3">
                  <p:embed/>
                </p:oleObj>
              </mc:Choice>
              <mc:Fallback>
                <p:oleObj name="公式" r:id="rId3" imgW="685935" imgH="1429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377" y="3013292"/>
                        <a:ext cx="25812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AutoShape 6"/>
          <p:cNvSpPr>
            <a:spLocks/>
          </p:cNvSpPr>
          <p:nvPr/>
        </p:nvSpPr>
        <p:spPr bwMode="auto">
          <a:xfrm>
            <a:off x="2278857" y="4483633"/>
            <a:ext cx="1520899" cy="470930"/>
          </a:xfrm>
          <a:prstGeom prst="borderCallout2">
            <a:avLst>
              <a:gd name="adj1" fmla="val 18750"/>
              <a:gd name="adj2" fmla="val 104000"/>
              <a:gd name="adj3" fmla="val -8292"/>
              <a:gd name="adj4" fmla="val 102508"/>
              <a:gd name="adj5" fmla="val -181964"/>
              <a:gd name="adj6" fmla="val 145375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定子直径</a:t>
            </a:r>
          </a:p>
        </p:txBody>
      </p:sp>
      <p:sp>
        <p:nvSpPr>
          <p:cNvPr id="30725" name="AutoShape 7"/>
          <p:cNvSpPr>
            <a:spLocks/>
          </p:cNvSpPr>
          <p:nvPr/>
        </p:nvSpPr>
        <p:spPr bwMode="auto">
          <a:xfrm>
            <a:off x="3983477" y="4468745"/>
            <a:ext cx="1243980" cy="485818"/>
          </a:xfrm>
          <a:prstGeom prst="borderCallout2">
            <a:avLst>
              <a:gd name="adj1" fmla="val -1213"/>
              <a:gd name="adj2" fmla="val 100659"/>
              <a:gd name="adj3" fmla="val -6916"/>
              <a:gd name="adj4" fmla="val 101953"/>
              <a:gd name="adj5" fmla="val -164782"/>
              <a:gd name="adj6" fmla="val 72074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偏心距</a:t>
            </a:r>
          </a:p>
        </p:txBody>
      </p:sp>
      <p:sp>
        <p:nvSpPr>
          <p:cNvPr id="30726" name="AutoShape 8"/>
          <p:cNvSpPr>
            <a:spLocks/>
          </p:cNvSpPr>
          <p:nvPr/>
        </p:nvSpPr>
        <p:spPr bwMode="auto">
          <a:xfrm>
            <a:off x="5411178" y="4421495"/>
            <a:ext cx="1613148" cy="508000"/>
          </a:xfrm>
          <a:prstGeom prst="borderCallout2">
            <a:avLst>
              <a:gd name="adj1" fmla="val 18750"/>
              <a:gd name="adj2" fmla="val -4000"/>
              <a:gd name="adj3" fmla="val 18750"/>
              <a:gd name="adj4" fmla="val -8833"/>
              <a:gd name="adj5" fmla="val -208554"/>
              <a:gd name="adj6" fmla="val -8154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叶片宽度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0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83768" y="1491764"/>
            <a:ext cx="3960440" cy="72008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单作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用变量叶片泵流量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脉动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31640" y="2852936"/>
            <a:ext cx="66967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单作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用叶片泵的流量是有脉动的，理论分析表明，泵内叶片数越多，流量脉动率越小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 通过试验研究表明：叶片数为奇数的泵的脉动率比叶片数为偶数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的脉动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率小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。单作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用变量叶片泵的叶片数均为奇数，一般为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13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或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15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片。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2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224570"/>
              </p:ext>
            </p:extLst>
          </p:nvPr>
        </p:nvGraphicFramePr>
        <p:xfrm>
          <a:off x="0" y="0"/>
          <a:ext cx="9144000" cy="7085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878"/>
                <a:gridCol w="2990590"/>
                <a:gridCol w="5123532"/>
              </a:tblGrid>
              <a:tr h="620688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楷体" pitchFamily="49" charset="-122"/>
                          <a:ea typeface="楷体" pitchFamily="49" charset="-122"/>
                        </a:rPr>
                        <a:t>单作用叶片泵</a:t>
                      </a:r>
                      <a:endParaRPr lang="zh-CN" altLang="en-US" sz="16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流量可否改变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变量泵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43204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转子转动一周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完成一次吸、压油（单作用）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69492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容</a:t>
                      </a:r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积</a:t>
                      </a:r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变</a:t>
                      </a:r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化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定、转子位置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000" b="1" dirty="0" smtClean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定子和转子不同心有偏心距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e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v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定子内表面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圆柱面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720080">
                <a:tc v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叶片插在转子上，可伸缩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叶片数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奇数，一般取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13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或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15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片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叶片夹角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向转动方向后倾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径向力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不平衡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103863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单作用叶片泵排量计算方法</a:t>
                      </a:r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单作用叶片泵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是非平衡式、单作用式、变量泵，排量可调节。</a:t>
                      </a:r>
                    </a:p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45</a:t>
            </a:fld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5220072" y="5589240"/>
          <a:ext cx="2581275" cy="415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公式" r:id="rId3" imgW="902520" imgH="177840" progId="Equation.3">
                  <p:embed/>
                </p:oleObj>
              </mc:Choice>
              <mc:Fallback>
                <p:oleObj name="公式" r:id="rId3" imgW="902520" imgH="177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5589240"/>
                        <a:ext cx="2581275" cy="415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57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46</a:t>
            </a:fld>
            <a:endParaRPr lang="zh-CN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5604" name="ShockwaveFlash1" r:id="rId2" imgW="9132840" imgH="6589800"/>
        </mc:Choice>
        <mc:Fallback>
          <p:control name="ShockwaveFlash1" r:id="rId2" imgW="9132840" imgH="6589800">
            <p:pic>
              <p:nvPicPr>
                <p:cNvPr id="3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90" y="8092"/>
                  <a:ext cx="9133210" cy="658926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386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989" y="5234423"/>
            <a:ext cx="8424936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500"/>
              </a:spcBef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47</a:t>
            </a:fld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0" y="-8447"/>
          <a:ext cx="9144000" cy="7087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1069281">
                <a:tc>
                  <a:txBody>
                    <a:bodyPr/>
                    <a:lstStyle/>
                    <a:p>
                      <a:pPr algn="ctr"/>
                      <a:endParaRPr lang="en-US" altLang="zh-CN" sz="2400" b="1" dirty="0" smtClean="0">
                        <a:solidFill>
                          <a:prstClr val="black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prstClr val="black"/>
                          </a:solidFill>
                          <a:latin typeface="楷体" pitchFamily="49" charset="-122"/>
                          <a:ea typeface="楷体" pitchFamily="49" charset="-122"/>
                        </a:rPr>
                        <a:t>单作用叶片泵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 smtClean="0">
                        <a:solidFill>
                          <a:prstClr val="black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prstClr val="black"/>
                          </a:solidFill>
                          <a:latin typeface="楷体" pitchFamily="49" charset="-122"/>
                          <a:ea typeface="楷体" pitchFamily="49" charset="-122"/>
                        </a:rPr>
                        <a:t>双作用叶片泵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09771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286337">
                <a:tc gridSpan="2"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2400" b="1" dirty="0" smtClean="0">
                          <a:solidFill>
                            <a:prstClr val="black"/>
                          </a:solidFill>
                          <a:latin typeface="楷体" pitchFamily="49" charset="-122"/>
                          <a:ea typeface="楷体" pitchFamily="49" charset="-122"/>
                        </a:rPr>
                        <a:t>    单作用叶片泵的工作原理与双作用叶片泵的基本相似。所不同的是单作用叶片泵转子每转一转完成一次吸、压油过程，双作用叶片泵转子每转一转完成二次吸、压油过程。</a:t>
                      </a:r>
                      <a:endParaRPr lang="en-US" altLang="zh-CN" sz="2400" b="1" dirty="0" smtClean="0">
                        <a:solidFill>
                          <a:prstClr val="black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b="1" dirty="0" smtClean="0">
                          <a:solidFill>
                            <a:prstClr val="black"/>
                          </a:solidFill>
                          <a:latin typeface="楷体" pitchFamily="49" charset="-122"/>
                          <a:ea typeface="楷体" pitchFamily="49" charset="-122"/>
                        </a:rPr>
                        <a:t>  </a:t>
                      </a:r>
                      <a:endParaRPr lang="zh-CN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C:\Users\wangqiang\Desktop\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9" y="1700808"/>
            <a:ext cx="3705645" cy="30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wangqiang\Desktop\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95" y="1770178"/>
            <a:ext cx="3424755" cy="286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51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989" y="5234423"/>
            <a:ext cx="8424936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500"/>
              </a:spcBef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0" y="0"/>
          <a:ext cx="9144000" cy="7094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1069281">
                <a:tc>
                  <a:txBody>
                    <a:bodyPr/>
                    <a:lstStyle/>
                    <a:p>
                      <a:pPr algn="ctr"/>
                      <a:endParaRPr lang="en-US" altLang="zh-CN" sz="2400" b="1" dirty="0" smtClean="0">
                        <a:solidFill>
                          <a:prstClr val="black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prstClr val="black"/>
                          </a:solidFill>
                          <a:latin typeface="楷体" pitchFamily="49" charset="-122"/>
                          <a:ea typeface="楷体" pitchFamily="49" charset="-122"/>
                        </a:rPr>
                        <a:t>单作用叶片泵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 smtClean="0">
                        <a:solidFill>
                          <a:prstClr val="black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prstClr val="black"/>
                          </a:solidFill>
                          <a:latin typeface="楷体" pitchFamily="49" charset="-122"/>
                          <a:ea typeface="楷体" pitchFamily="49" charset="-122"/>
                        </a:rPr>
                        <a:t>双作用叶片泵</a:t>
                      </a:r>
                      <a:endParaRPr lang="zh-CN" altLang="en-US" sz="2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409771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286337">
                <a:tc gridSpan="2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1500"/>
                        </a:spcBef>
                      </a:pPr>
                      <a:r>
                        <a:rPr lang="zh-CN" altLang="en-US" sz="2400" b="1" dirty="0" smtClean="0">
                          <a:solidFill>
                            <a:prstClr val="black"/>
                          </a:solidFill>
                          <a:latin typeface="楷体" pitchFamily="49" charset="-122"/>
                          <a:ea typeface="楷体" pitchFamily="49" charset="-122"/>
                        </a:rPr>
                        <a:t>    单作用叶片泵在结构上与双作用的是有区别的，单作用叶片泵可通过改变偏心距来改变泵的排量，又称变量叶片泵。</a:t>
                      </a:r>
                      <a:endParaRPr lang="en-US" altLang="zh-CN" sz="2400" b="1" dirty="0" smtClean="0">
                        <a:solidFill>
                          <a:prstClr val="black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1500"/>
                        </a:spcBef>
                      </a:pPr>
                      <a:endParaRPr lang="en-US" altLang="zh-CN" sz="2400" b="1" dirty="0" smtClean="0">
                        <a:solidFill>
                          <a:prstClr val="black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C:\Users\wangqiang\Desktop\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9" y="1700808"/>
            <a:ext cx="3705645" cy="30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wangqiang\Desktop\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95" y="1770178"/>
            <a:ext cx="3424755" cy="286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01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-4457"/>
          <a:ext cx="9144001" cy="68428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17188"/>
                <a:gridCol w="2874148"/>
                <a:gridCol w="3352665"/>
              </a:tblGrid>
              <a:tr h="804416"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100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dirty="0" smtClean="0">
                          <a:latin typeface="楷体" pitchFamily="49" charset="-122"/>
                          <a:ea typeface="楷体" pitchFamily="49" charset="-122"/>
                        </a:rPr>
                        <a:t>单作用叶片泵</a:t>
                      </a:r>
                      <a:endParaRPr lang="zh-CN" altLang="en-US" sz="2400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100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dirty="0" smtClean="0">
                          <a:latin typeface="楷体" pitchFamily="49" charset="-122"/>
                          <a:ea typeface="楷体" pitchFamily="49" charset="-122"/>
                        </a:rPr>
                        <a:t>双作用叶片泵</a:t>
                      </a:r>
                      <a:endParaRPr lang="zh-CN" altLang="en-US" sz="2400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/>
                </a:tc>
              </a:tr>
              <a:tr h="7568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转子转动一周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一次吸、压油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二次吸、压油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accent6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流量、方向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可变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不可变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accent6"/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定、转子中心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偏心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同心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accent6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径向力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不平衡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平衡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accent6"/>
                    </a:solidFill>
                  </a:tcPr>
                </a:tc>
              </a:tr>
              <a:tr h="6709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寿命</a:t>
                      </a:r>
                    </a:p>
                  </a:txBody>
                  <a:tcPr marL="91430" marR="91430" marT="45730" marB="4573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较短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较长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accent6"/>
                    </a:solidFill>
                  </a:tcPr>
                </a:tc>
              </a:tr>
              <a:tr h="6971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噪声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较低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比单作用低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accent6"/>
                    </a:solidFill>
                  </a:tcPr>
                </a:tc>
              </a:tr>
              <a:tr h="701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叶片角度</a:t>
                      </a:r>
                      <a:r>
                        <a:rPr lang="zh-CN" altLang="en-US" sz="1800" b="1" baseline="0" dirty="0" smtClean="0">
                          <a:latin typeface="楷体" pitchFamily="49" charset="-122"/>
                          <a:ea typeface="楷体" pitchFamily="49" charset="-122"/>
                        </a:rPr>
                        <a:t>（按转动方向）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后倾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前倾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accent6"/>
                    </a:solidFill>
                  </a:tcPr>
                </a:tc>
              </a:tr>
              <a:tr h="6086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叶片的伸、缩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离心力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离心力、根部油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accent6"/>
                    </a:solidFill>
                  </a:tcPr>
                </a:tc>
              </a:tr>
              <a:tr h="6086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叶片数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奇数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1800" b="1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（一般为</a:t>
                      </a:r>
                      <a:r>
                        <a:rPr lang="en-US" altLang="zh-CN" sz="1800" b="1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13</a:t>
                      </a:r>
                      <a:r>
                        <a:rPr lang="zh-CN" altLang="en-US" sz="1800" b="1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或</a:t>
                      </a:r>
                      <a:r>
                        <a:rPr lang="en-US" altLang="zh-CN" sz="1800" b="1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15</a:t>
                      </a:r>
                      <a:r>
                        <a:rPr lang="zh-CN" altLang="en-US" sz="1800" b="1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片）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偶数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（一般为</a:t>
                      </a: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12</a:t>
                      </a: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或</a:t>
                      </a: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16</a:t>
                      </a: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片）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0" marR="91430" marT="45730" marB="45730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2238-B8F3-4E55-9C37-1A8014CA192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23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idx="1"/>
          </p:nvPr>
        </p:nvSpPr>
        <p:spPr>
          <a:xfrm>
            <a:off x="1644763" y="1628800"/>
            <a:ext cx="6264696" cy="8382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、双作用叶片泵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5</a:t>
            </a:fld>
            <a:endParaRPr lang="zh-CN" alt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6394" name="ShockwaveFlash1" r:id="rId2" imgW="5084640" imgH="2970360"/>
        </mc:Choice>
        <mc:Fallback>
          <p:control name="ShockwaveFlash1" r:id="rId2" imgW="5084640" imgH="2970360">
            <p:pic>
              <p:nvPicPr>
                <p:cNvPr id="4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35696" y="2996952"/>
                  <a:ext cx="5084301" cy="2971056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333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755576" y="1772816"/>
          <a:ext cx="7560840" cy="4820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/>
                <a:gridCol w="2808312"/>
                <a:gridCol w="2952328"/>
              </a:tblGrid>
              <a:tr h="521927"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 smtClean="0">
                          <a:ea typeface="楷体" pitchFamily="49" charset="-122"/>
                        </a:rPr>
                        <a:t>单作用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变量叶片泵</a:t>
                      </a:r>
                      <a:endParaRPr lang="zh-CN" altLang="en-US" sz="2400" baseline="0" dirty="0">
                        <a:ea typeface="楷体" pitchFamily="49" charset="-122"/>
                      </a:endParaRPr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楷体" pitchFamily="49" charset="-122"/>
                          <a:cs typeface="+mn-cs"/>
                        </a:rPr>
                        <a:t>双作用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叶片泵</a:t>
                      </a:r>
                      <a:endParaRPr lang="zh-CN" altLang="en-US" sz="2400" b="1" kern="1200" baseline="0" dirty="0">
                        <a:solidFill>
                          <a:schemeClr val="lt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</a:tr>
              <a:tr h="486185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叶片移动力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离心力</a:t>
                      </a:r>
                      <a:endParaRPr lang="zh-CN" altLang="en-US" sz="2400" b="1" baseline="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离心力、根部压力油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</a:tr>
              <a:tr h="79208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楷体" pitchFamily="49" charset="-122"/>
                          <a:cs typeface="+mn-cs"/>
                        </a:rPr>
                        <a:t>叶片根、顶部受力状况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楷体" pitchFamily="49" charset="-122"/>
                          <a:cs typeface="+mn-cs"/>
                        </a:rPr>
                        <a:t>叶片根部、顶部液压力基本平衡。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楷体" pitchFamily="49" charset="-122"/>
                          <a:cs typeface="+mn-cs"/>
                        </a:rPr>
                        <a:t>叶片根部液压力大于顶部。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</a:tr>
              <a:tr h="100811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楷体" pitchFamily="49" charset="-122"/>
                          <a:cs typeface="+mn-cs"/>
                        </a:rPr>
                        <a:t>叶片顶部与定子内表面磨损情况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CN" sz="24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楷体" pitchFamily="49" charset="-122"/>
                          <a:cs typeface="+mn-cs"/>
                        </a:rPr>
                        <a:t>磨损小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CN" sz="24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楷体" pitchFamily="49" charset="-122"/>
                          <a:cs typeface="+mn-cs"/>
                        </a:rPr>
                        <a:t>磨损较大</a:t>
                      </a:r>
                      <a:endParaRPr lang="zh-CN" altLang="en-US" sz="2800" b="1" kern="1200" baseline="0" dirty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</a:tr>
              <a:tr h="57639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楷体" pitchFamily="49" charset="-122"/>
                          <a:cs typeface="+mn-cs"/>
                        </a:rPr>
                        <a:t>叶片数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奇数，</a:t>
                      </a:r>
                      <a:r>
                        <a:rPr lang="en-US" altLang="zh-CN" sz="2400" b="1" kern="12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13</a:t>
                      </a:r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或</a:t>
                      </a:r>
                      <a:r>
                        <a:rPr lang="en-US" altLang="zh-CN" sz="2400" b="1" kern="12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15</a:t>
                      </a:r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片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偶数，</a:t>
                      </a:r>
                      <a:r>
                        <a:rPr lang="en-US" altLang="zh-CN" sz="2400" b="1" kern="12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12</a:t>
                      </a:r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或</a:t>
                      </a:r>
                      <a:r>
                        <a:rPr lang="en-US" altLang="zh-CN" sz="2400" b="1" kern="12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16</a:t>
                      </a:r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片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</a:tr>
              <a:tr h="12241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楷体" pitchFamily="49" charset="-122"/>
                          <a:cs typeface="+mn-cs"/>
                        </a:rPr>
                        <a:t>叶片倾角（相对于转动方向）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楷体" pitchFamily="49" charset="-122"/>
                          <a:cs typeface="+mn-cs"/>
                        </a:rPr>
                        <a:t>向后（有利在离心惯性作用下向外伸出）。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楷体" pitchFamily="49" charset="-122"/>
                          <a:cs typeface="+mn-cs"/>
                        </a:rPr>
                        <a:t>向前（有利于减小压力角）。</a:t>
                      </a:r>
                      <a:endParaRPr lang="zh-CN" altLang="en-US" sz="2400" b="1" kern="1200" baseline="0" dirty="0">
                        <a:solidFill>
                          <a:schemeClr val="tx1"/>
                        </a:solidFill>
                        <a:latin typeface="+mn-lt"/>
                        <a:ea typeface="楷体" pitchFamily="49" charset="-122"/>
                        <a:cs typeface="+mn-cs"/>
                      </a:endParaRPr>
                    </a:p>
                  </a:txBody>
                  <a:tcPr marL="91438" marR="91438" marT="45722" marB="45722"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907704" y="908720"/>
            <a:ext cx="5594801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ea typeface="楷体" pitchFamily="49" charset="-122"/>
              </a:rPr>
              <a:t>单、双作用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变量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叶片泵叶片的比较</a:t>
            </a:r>
            <a:endParaRPr lang="zh-CN" altLang="en-US" sz="2800" b="1" dirty="0">
              <a:ea typeface="楷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62A51-7302-4395-9367-353E60B6D7C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2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91565" y="1052736"/>
            <a:ext cx="36118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buSzPct val="85000"/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）双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作用叶片泵结构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87780"/>
            <a:ext cx="5112568" cy="38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971600" y="6188271"/>
            <a:ext cx="734481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双作用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叶片泵由定子、转子、叶片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、前后端盖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组成。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50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0" y="0"/>
            <a:ext cx="9144000" cy="141277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indent="-342900" algn="ctr">
              <a:lnSpc>
                <a:spcPct val="150000"/>
              </a:lnSpc>
              <a:spcBef>
                <a:spcPts val="0"/>
              </a:spcBef>
              <a:buSzPct val="85000"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双作用叶片泵结构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indent="-342900" algn="ctr">
              <a:lnSpc>
                <a:spcPct val="150000"/>
              </a:lnSpc>
              <a:spcBef>
                <a:spcPts val="0"/>
              </a:spcBef>
              <a:buSzPct val="85000"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定子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与转子同心，泵的排量不可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调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定量泵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4" y="1844824"/>
            <a:ext cx="6690037" cy="493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C50E5E-420E-4B28-AB2E-1C85E4EEB80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582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8" y="2575047"/>
            <a:ext cx="5791303" cy="427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ypump_11"/>
          <p:cNvPicPr>
            <a:picLocks noChangeAspect="1" noChangeArrowheads="1"/>
          </p:cNvPicPr>
          <p:nvPr/>
        </p:nvPicPr>
        <p:blipFill>
          <a:blip r:embed="rId3">
            <a:lum bright="-1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890" y="3008751"/>
            <a:ext cx="3096344" cy="35283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C50E5E-420E-4B28-AB2E-1C85E4EEB80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-50105"/>
            <a:ext cx="9144000" cy="2060848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indent="-342900" algn="ctr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SzPct val="85000"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双作用叶片泵结构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indent="-342900" algn="ctr">
              <a:lnSpc>
                <a:spcPct val="125000"/>
              </a:lnSpc>
              <a:buSzPct val="85000"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定子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内表面是由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八段曲线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组成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indent="-342900" algn="ctr">
              <a:lnSpc>
                <a:spcPct val="125000"/>
              </a:lnSpc>
              <a:buSzPct val="85000"/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两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条长半径圆弧、两条短半径圆弧和四条过渡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曲线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69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8B453-BC06-4C0D-A874-4AF89DEDBE4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-1"/>
            <a:ext cx="9144000" cy="207220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indent="-34290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ct val="85000"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双作用叶片泵结构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indent="-342900" algn="ctr">
              <a:buSzPct val="85000"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叶片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插在定子的叶片槽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中</a:t>
            </a:r>
            <a:r>
              <a:rPr lang="zh-CN" altLang="en-US" sz="24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伸缩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自如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indent="-342900" algn="ctr">
              <a:buSzPct val="85000"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叶片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及槽沿转动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方向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前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倾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一个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角度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indent="-342900" algn="ctr">
              <a:buSzPct val="85000"/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叶片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的倾角一般取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10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～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14</a:t>
            </a:r>
            <a:r>
              <a:rPr lang="en-US" altLang="zh-CN" b="1" baseline="30000" dirty="0" smtClean="0">
                <a:latin typeface="楷体" pitchFamily="49" charset="-122"/>
                <a:ea typeface="楷体" pitchFamily="49" charset="-122"/>
              </a:rPr>
              <a:t>0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37330"/>
            <a:ext cx="5427215" cy="400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6444208" y="2570698"/>
            <a:ext cx="2491680" cy="37856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-342900">
              <a:lnSpc>
                <a:spcPct val="125000"/>
              </a:lnSpc>
              <a:buSzPct val="85000"/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叶片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根部通压油腔，叶片及槽沿转动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方向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前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倾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一个角度，以减小叶片于定子内表面间的压力角，使叶片</a:t>
            </a:r>
            <a:r>
              <a:rPr lang="zh-CN" altLang="en-US" sz="24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转动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zh-CN" altLang="en-US" sz="24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伸缩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自如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94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751</TotalTime>
  <Words>1905</Words>
  <Application>Microsoft Office PowerPoint</Application>
  <PresentationFormat>全屏显示(4:3)</PresentationFormat>
  <Paragraphs>279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60" baseType="lpstr">
      <vt:lpstr>楷体</vt:lpstr>
      <vt:lpstr>隶书</vt:lpstr>
      <vt:lpstr>宋体</vt:lpstr>
      <vt:lpstr>Calibri</vt:lpstr>
      <vt:lpstr>Constantia</vt:lpstr>
      <vt:lpstr>Wingdings</vt:lpstr>
      <vt:lpstr>Wingdings 2</vt:lpstr>
      <vt:lpstr>流畅</vt:lpstr>
      <vt:lpstr>公式</vt:lpstr>
      <vt:lpstr>Equation</vt:lpstr>
      <vt:lpstr>三、叶 片 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液压动力元件</dc:title>
  <dc:creator>wq</dc:creator>
  <cp:lastModifiedBy>wangqiang</cp:lastModifiedBy>
  <cp:revision>87</cp:revision>
  <dcterms:created xsi:type="dcterms:W3CDTF">2012-08-08T07:12:36Z</dcterms:created>
  <dcterms:modified xsi:type="dcterms:W3CDTF">2016-10-04T01:22:49Z</dcterms:modified>
</cp:coreProperties>
</file>